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2"/>
  </p:notesMasterIdLst>
  <p:sldIdLst>
    <p:sldId id="263" r:id="rId2"/>
    <p:sldId id="265" r:id="rId3"/>
    <p:sldId id="260" r:id="rId4"/>
    <p:sldId id="261" r:id="rId5"/>
    <p:sldId id="267" r:id="rId6"/>
    <p:sldId id="269" r:id="rId7"/>
    <p:sldId id="257" r:id="rId8"/>
    <p:sldId id="262" r:id="rId9"/>
    <p:sldId id="270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8EB8696-1FA9-FD4B-8797-0B8009986645}" v="2" dt="2023-09-24T20:17:22.581"/>
    <p1510:client id="{3CA7408B-7702-6CDE-7018-B40358330C58}" v="29" dt="2023-09-24T23:47:22.704"/>
    <p1510:client id="{597DF9D0-F3BE-2F4C-9ACC-FF2876303BBE}" v="33" dt="2023-09-25T18:16:32.566"/>
    <p1510:client id="{6D462730-8B44-9224-4273-51FB28DA89D2}" v="88" dt="2023-09-24T20:36:49.6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5"/>
    <p:restoredTop sz="94686"/>
  </p:normalViewPr>
  <p:slideViewPr>
    <p:cSldViewPr snapToGrid="0">
      <p:cViewPr varScale="1">
        <p:scale>
          <a:sx n="109" d="100"/>
          <a:sy n="109" d="100"/>
        </p:scale>
        <p:origin x="184" y="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jpg>
</file>

<file path=ppt/media/image5.png>
</file>

<file path=ppt/media/image6.jpe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D3258F-44EF-C04D-ACA9-74FE68FC7C68}" type="datetimeFigureOut">
              <a:rPr lang="en-US" smtClean="0"/>
              <a:t>9/25/23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FC4CFE-99D8-684A-8FC8-EBBE301FCD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8384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FC4CFE-99D8-684A-8FC8-EBBE301FCD5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8166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0281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7255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37629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9385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49079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2825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25209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550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71103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091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7533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3072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4424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7137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674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930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0641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05E01C9-6D33-4A32-921A-79B480384793}" type="datetimeFigureOut">
              <a:rPr lang="en-US" smtClean="0"/>
              <a:t>9/25/23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ADA309-E714-431F-B3DB-1557E8246B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9528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-1193800"/>
            <a:ext cx="9144000" cy="2387600"/>
          </a:xfrm>
        </p:spPr>
        <p:txBody>
          <a:bodyPr/>
          <a:lstStyle/>
          <a:p>
            <a:pPr algn="ctr"/>
            <a:r>
              <a:rPr lang="en-US" dirty="0"/>
              <a:t>Sprint 1 Review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87788"/>
            <a:ext cx="9144000" cy="266788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Ameen Mahouch</a:t>
            </a:r>
          </a:p>
          <a:p>
            <a:pPr algn="ctr"/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Kundan Singh Mahato</a:t>
            </a:r>
          </a:p>
          <a:p>
            <a:pPr algn="ctr"/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Akshay </a:t>
            </a:r>
            <a:r>
              <a:rPr lang="en-US" dirty="0" err="1">
                <a:solidFill>
                  <a:srgbClr val="FFFFFF"/>
                </a:solidFill>
                <a:ea typeface="Calibri"/>
                <a:cs typeface="Calibri"/>
              </a:rPr>
              <a:t>Paluri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  <a:p>
            <a:pPr algn="ctr"/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Muhammad Anas</a:t>
            </a:r>
          </a:p>
          <a:p>
            <a:pPr algn="ctr"/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Hyun Ho Kim</a:t>
            </a:r>
          </a:p>
          <a:p>
            <a:pPr algn="ctr"/>
            <a:endParaRPr lang="en-US" dirty="0">
              <a:solidFill>
                <a:srgbClr val="FFFFFF"/>
              </a:solidFill>
            </a:endParaRPr>
          </a:p>
          <a:p>
            <a:pPr algn="ctr"/>
            <a:endParaRPr lang="en-US" dirty="0">
              <a:solidFill>
                <a:srgbClr val="FFFF00"/>
              </a:solidFill>
              <a:ea typeface="Calibri"/>
              <a:cs typeface="Calibri"/>
            </a:endParaRPr>
          </a:p>
        </p:txBody>
      </p:sp>
      <p:pic>
        <p:nvPicPr>
          <p:cNvPr id="5" name="Picture 4" descr="A black and white logo&#10;&#10;Description automatically generated">
            <a:extLst>
              <a:ext uri="{FF2B5EF4-FFF2-40B4-BE49-F238E27FC236}">
                <a16:creationId xmlns:a16="http://schemas.microsoft.com/office/drawing/2014/main" id="{205C6FEC-8837-8497-C805-DA264A9A102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994" r="7522"/>
          <a:stretch/>
        </p:blipFill>
        <p:spPr>
          <a:xfrm>
            <a:off x="3518535" y="1423265"/>
            <a:ext cx="5154930" cy="2235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6508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Questions?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D0F6DA5-BD94-2274-B556-4E8485BC5D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84071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Goal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Get familiar with project requirements and specifications</a:t>
            </a:r>
          </a:p>
          <a:p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Learn Lockout Tagout (LOTO) and Emergency stop Procedure</a:t>
            </a:r>
          </a:p>
          <a:p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Operate robot manually using the </a:t>
            </a:r>
            <a:r>
              <a:rPr lang="en-US">
                <a:solidFill>
                  <a:srgbClr val="FFFFFF"/>
                </a:solidFill>
                <a:ea typeface="Calibri"/>
                <a:cs typeface="Calibri"/>
              </a:rPr>
              <a:t>“TEACH” Mode</a:t>
            </a: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  <a:p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Estimate length of robot arm extension</a:t>
            </a:r>
          </a:p>
          <a:p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Carry out trials on the movement of all 6 joints</a:t>
            </a:r>
          </a:p>
          <a:p>
            <a:r>
              <a:rPr lang="en-US" dirty="0">
                <a:solidFill>
                  <a:srgbClr val="FFFFFF"/>
                </a:solidFill>
                <a:ea typeface="Calibri"/>
                <a:cs typeface="Calibri"/>
              </a:rPr>
              <a:t>Meet with project stakeholder (Instructor) to go over project specifications</a:t>
            </a:r>
          </a:p>
          <a:p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  <a:p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  <a:p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  <a:p>
            <a:pPr marL="0" indent="0">
              <a:buNone/>
            </a:pPr>
            <a:endParaRPr lang="en-US" dirty="0">
              <a:solidFill>
                <a:srgbClr val="FFFFFF"/>
              </a:solidFill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617229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Product Backlog Items</a:t>
            </a:r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26587077"/>
              </p:ext>
            </p:extLst>
          </p:nvPr>
        </p:nvGraphicFramePr>
        <p:xfrm>
          <a:off x="685800" y="2141538"/>
          <a:ext cx="1013142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7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77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77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Backlog</a:t>
                      </a:r>
                      <a:r>
                        <a:rPr lang="en-US" baseline="0"/>
                        <a:t> Item</a:t>
                      </a:r>
                      <a:endParaRPr lang="en-US"/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Estimate (hours)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(hours)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Project Charter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Robot Initial Configuration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Safety Procedure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1.5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Sprint Review Presentation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33291915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5222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Backlog for PROJECT CHARTER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15977723"/>
              </p:ext>
            </p:extLst>
          </p:nvPr>
        </p:nvGraphicFramePr>
        <p:xfrm>
          <a:off x="685800" y="2141538"/>
          <a:ext cx="10131426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7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77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77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Backlog</a:t>
                      </a:r>
                      <a:r>
                        <a:rPr lang="en-US" baseline="0"/>
                        <a:t> Item</a:t>
                      </a:r>
                      <a:endParaRPr lang="en-US"/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Estimate (hours)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(hours)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Sections 1, 2, 3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842353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Sections 4, 5, 6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Sections 7, 8, 9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93957643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Sections 10, 11, 12, 13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22848355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Section 14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31427732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79865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643991" cy="1456267"/>
          </a:xfrm>
        </p:spPr>
        <p:txBody>
          <a:bodyPr/>
          <a:lstStyle/>
          <a:p>
            <a:r>
              <a:rPr lang="en-US" dirty="0"/>
              <a:t>Sprint Backlog for Robot initial configuration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00157084"/>
              </p:ext>
            </p:extLst>
          </p:nvPr>
        </p:nvGraphicFramePr>
        <p:xfrm>
          <a:off x="685800" y="2141538"/>
          <a:ext cx="10131426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7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77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77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Backlog</a:t>
                      </a:r>
                      <a:r>
                        <a:rPr lang="en-US" baseline="0"/>
                        <a:t> Item</a:t>
                      </a:r>
                      <a:endParaRPr lang="en-US"/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Estimate (hours)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(hours)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MELSEC PLC Configuration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Controller Configuration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0.5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Host PC Configuration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437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Sprint Backlog for Safety Procedure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52124671"/>
              </p:ext>
            </p:extLst>
          </p:nvPr>
        </p:nvGraphicFramePr>
        <p:xfrm>
          <a:off x="685800" y="2141538"/>
          <a:ext cx="10131426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771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3771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3771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Backlog</a:t>
                      </a:r>
                      <a:r>
                        <a:rPr lang="en-US" baseline="0"/>
                        <a:t> Item</a:t>
                      </a:r>
                      <a:endParaRPr lang="en-US"/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Estimate (hours)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Actual (hours)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E-stop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Lockout Tagout (LOTO) Procedure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.5</a:t>
                      </a:r>
                    </a:p>
                  </a:txBody>
                  <a:tcPr marL="88099" marR="88099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</a:t>
                      </a:r>
                    </a:p>
                  </a:txBody>
                  <a:tcPr marL="88099" marR="88099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088720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22569"/>
            <a:ext cx="10131425" cy="1456267"/>
          </a:xfrm>
        </p:spPr>
        <p:txBody>
          <a:bodyPr/>
          <a:lstStyle/>
          <a:p>
            <a:r>
              <a:rPr lang="en-US" dirty="0"/>
              <a:t>Sprint Burn Down Chart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3B8BB07-989C-63AB-AED0-51FB3AB225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8400" y="1157103"/>
            <a:ext cx="7315200" cy="5379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73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4" y="-347133"/>
            <a:ext cx="10131425" cy="145626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7" name="Picture 6" descr="A close up of a machine&#10;&#10;Description automatically generated">
            <a:extLst>
              <a:ext uri="{FF2B5EF4-FFF2-40B4-BE49-F238E27FC236}">
                <a16:creationId xmlns:a16="http://schemas.microsoft.com/office/drawing/2014/main" id="{88163803-84B6-F0A2-3890-39B92A6B07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799" y="514349"/>
            <a:ext cx="8167159" cy="6125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7746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4" y="-347133"/>
            <a:ext cx="10131425" cy="145626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  <p:pic>
        <p:nvPicPr>
          <p:cNvPr id="3" name="IMG_9526_6TDYGw.mp4">
            <a:hlinkClick r:id="" action="ppaction://media"/>
            <a:extLst>
              <a:ext uri="{FF2B5EF4-FFF2-40B4-BE49-F238E27FC236}">
                <a16:creationId xmlns:a16="http://schemas.microsoft.com/office/drawing/2014/main" id="{C908F4AE-3F16-8B0A-6448-970EF085BC5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81640" y="733093"/>
            <a:ext cx="10376959" cy="583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8534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elestial">
  <a:themeElements>
    <a:clrScheme name="Celestial">
      <a:dk1>
        <a:sysClr val="windowText" lastClr="000000"/>
      </a:dk1>
      <a:lt1>
        <a:sysClr val="window" lastClr="FFFFFF"/>
      </a:lt1>
      <a:dk2>
        <a:srgbClr val="18276C"/>
      </a:dk2>
      <a:lt2>
        <a:srgbClr val="EBEBEB"/>
      </a:lt2>
      <a:accent1>
        <a:srgbClr val="AC3EC1"/>
      </a:accent1>
      <a:accent2>
        <a:srgbClr val="477BD1"/>
      </a:accent2>
      <a:accent3>
        <a:srgbClr val="46B298"/>
      </a:accent3>
      <a:accent4>
        <a:srgbClr val="90BA4C"/>
      </a:accent4>
      <a:accent5>
        <a:srgbClr val="DD9D31"/>
      </a:accent5>
      <a:accent6>
        <a:srgbClr val="E25247"/>
      </a:accent6>
      <a:hlink>
        <a:srgbClr val="C573D2"/>
      </a:hlink>
      <a:folHlink>
        <a:srgbClr val="CCAEE8"/>
      </a:folHlink>
    </a:clrScheme>
    <a:fontScheme name="Celestial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elestial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42E5908D-19A2-46FD-89FA-638B126129E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{62FD1F48-BB4D-584F-AA6C-AF3D52EEFB25}tf10001058</Template>
  <TotalTime>156</TotalTime>
  <Words>225</Words>
  <Application>Microsoft Macintosh PowerPoint</Application>
  <PresentationFormat>Widescreen</PresentationFormat>
  <Paragraphs>79</Paragraphs>
  <Slides>10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Celestial</vt:lpstr>
      <vt:lpstr>Sprint 1 Review</vt:lpstr>
      <vt:lpstr>Sprint Goal</vt:lpstr>
      <vt:lpstr>Product Backlog Items</vt:lpstr>
      <vt:lpstr>Sprint Backlog for PROJECT CHARTER</vt:lpstr>
      <vt:lpstr>Sprint Backlog for Robot initial configuration</vt:lpstr>
      <vt:lpstr>Sprint Backlog for Safety Procedure</vt:lpstr>
      <vt:lpstr>Sprint Burn Down Chart</vt:lpstr>
      <vt:lpstr>Demo</vt:lpstr>
      <vt:lpstr>Demo</vt:lpstr>
      <vt:lpstr>Questions?</vt:lpstr>
    </vt:vector>
  </TitlesOfParts>
  <Company>University of Texas at Arlington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Sprint Review</dc:title>
  <dc:creator>GAANN4</dc:creator>
  <cp:lastModifiedBy>Mahouch, Ameen</cp:lastModifiedBy>
  <cp:revision>12</cp:revision>
  <dcterms:created xsi:type="dcterms:W3CDTF">2019-01-22T04:05:43Z</dcterms:created>
  <dcterms:modified xsi:type="dcterms:W3CDTF">2023-09-25T19:30:36Z</dcterms:modified>
</cp:coreProperties>
</file>

<file path=docProps/thumbnail.jpeg>
</file>